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9" r:id="rId2"/>
    <p:sldId id="258" r:id="rId3"/>
    <p:sldId id="268" r:id="rId4"/>
    <p:sldId id="269" r:id="rId5"/>
    <p:sldId id="263" r:id="rId6"/>
    <p:sldId id="264" r:id="rId7"/>
    <p:sldId id="272" r:id="rId8"/>
    <p:sldId id="273" r:id="rId9"/>
    <p:sldId id="274" r:id="rId10"/>
    <p:sldId id="265" r:id="rId11"/>
    <p:sldId id="266" r:id="rId12"/>
    <p:sldId id="267" r:id="rId13"/>
    <p:sldId id="261" r:id="rId14"/>
    <p:sldId id="280" r:id="rId15"/>
    <p:sldId id="281" r:id="rId16"/>
    <p:sldId id="282" r:id="rId17"/>
    <p:sldId id="283" r:id="rId18"/>
    <p:sldId id="275" r:id="rId19"/>
    <p:sldId id="276" r:id="rId20"/>
    <p:sldId id="277" r:id="rId21"/>
    <p:sldId id="278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86FF1F-05B9-4684-BFD5-7928025AFCAF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85E48-8055-4ABD-90D9-BBDEC4468C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21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8F8D9-7791-43C8-B383-F81BC28E293C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8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C9222-8694-48A7-A874-3C1BD469E43D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04498-D2C1-4F81-9AA3-5F738F0F0E2E}" type="slidenum">
              <a:rPr lang="en-IN" smtClean="0"/>
              <a:t>‹#›</a:t>
            </a:fld>
            <a:endParaRPr lang="en-IN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C9222-8694-48A7-A874-3C1BD469E43D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04498-D2C1-4F81-9AA3-5F738F0F0E2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C9222-8694-48A7-A874-3C1BD469E43D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04498-D2C1-4F81-9AA3-5F738F0F0E2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C9222-8694-48A7-A874-3C1BD469E43D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04498-D2C1-4F81-9AA3-5F738F0F0E2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C9222-8694-48A7-A874-3C1BD469E43D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04498-D2C1-4F81-9AA3-5F738F0F0E2E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C9222-8694-48A7-A874-3C1BD469E43D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04498-D2C1-4F81-9AA3-5F738F0F0E2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C9222-8694-48A7-A874-3C1BD469E43D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04498-D2C1-4F81-9AA3-5F738F0F0E2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C9222-8694-48A7-A874-3C1BD469E43D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04498-D2C1-4F81-9AA3-5F738F0F0E2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C9222-8694-48A7-A874-3C1BD469E43D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04498-D2C1-4F81-9AA3-5F738F0F0E2E}" type="slidenum">
              <a:rPr lang="en-IN" smtClean="0"/>
              <a:t>‹#›</a:t>
            </a:fld>
            <a:endParaRPr lang="en-IN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C9222-8694-48A7-A874-3C1BD469E43D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04498-D2C1-4F81-9AA3-5F738F0F0E2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AC9222-8694-48A7-A874-3C1BD469E43D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04498-D2C1-4F81-9AA3-5F738F0F0E2E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AC9222-8694-48A7-A874-3C1BD469E43D}" type="datetimeFigureOut">
              <a:rPr lang="en-IN" smtClean="0"/>
              <a:t>21-11-2012</a:t>
            </a:fld>
            <a:endParaRPr lang="en-I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BD04498-D2C1-4F81-9AA3-5F738F0F0E2E}" type="slidenum">
              <a:rPr lang="en-IN" smtClean="0"/>
              <a:t>‹#›</a:t>
            </a:fld>
            <a:endParaRPr lang="en-IN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Postal_system" TargetMode="External"/><Relationship Id="rId2" Type="http://schemas.openxmlformats.org/officeDocument/2006/relationships/hyperlink" Target="http://en.wikipedia.org/wiki/List_of_specialized_agencies_of_the_United_N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96552" y="548680"/>
            <a:ext cx="7406640" cy="1472184"/>
          </a:xfrm>
        </p:spPr>
        <p:txBody>
          <a:bodyPr/>
          <a:lstStyle/>
          <a:p>
            <a:pPr algn="ctr"/>
            <a:r>
              <a:rPr lang="en-IN" u="sng" dirty="0" smtClean="0">
                <a:latin typeface="Arial Black" pitchFamily="34" charset="0"/>
              </a:rPr>
              <a:t>NATIONAL POSTAL POLICY</a:t>
            </a:r>
            <a:endParaRPr lang="en-IN" u="sng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135" y="1988840"/>
            <a:ext cx="7406640" cy="930864"/>
          </a:xfrm>
        </p:spPr>
        <p:txBody>
          <a:bodyPr anchor="b"/>
          <a:lstStyle/>
          <a:p>
            <a:pPr algn="ctr"/>
            <a:r>
              <a:rPr lang="en-IN" dirty="0" smtClean="0"/>
              <a:t>     </a:t>
            </a:r>
            <a:r>
              <a:rPr lang="en-IN" sz="3200" b="1" u="sng" dirty="0" smtClean="0">
                <a:ln w="19050">
                  <a:noFill/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PRESENTED BY GROUP NO. 8 </a:t>
            </a:r>
            <a:endParaRPr lang="en-IN" sz="3200" b="1" u="sng" dirty="0">
              <a:ln w="19050">
                <a:noFill/>
                <a:prstDash val="solid"/>
              </a:ln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1" r="8072"/>
          <a:stretch/>
        </p:blipFill>
        <p:spPr>
          <a:xfrm>
            <a:off x="692728" y="3208248"/>
            <a:ext cx="7811050" cy="3361503"/>
          </a:xfrm>
          <a:prstGeom prst="rect">
            <a:avLst/>
          </a:prstGeom>
        </p:spPr>
      </p:pic>
      <p:pic>
        <p:nvPicPr>
          <p:cNvPr id="15363" name="Picture 3" descr="C:\Users\hrd\Desktop\images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4" y="1"/>
            <a:ext cx="2902855" cy="177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67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rd\Desktop\images for ppt\stamp 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5604"/>
            <a:ext cx="1368152" cy="241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ENHANCEMENTS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12776"/>
            <a:ext cx="7498080" cy="480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Making transformation of post offices in to the PRIMARY PUBLIC ACCESS POINTS (PPAP).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Redesigning the business structure (autonomy and digitization).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Amendment of Indian Post Office Act according to new requirements.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Financial services and e-commerce services.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Standardization of processes and products.</a:t>
            </a:r>
          </a:p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Adoption of global practices.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5720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NEW INITIATIVES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498080" cy="48006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Postal advisory council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Postal development board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Post bank of India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Carbon footprint preparedness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Promotion of use of ICT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Scaling up the traditional business coverage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 descr="C:\Users\hrd\Desktop\images for ppt\stamp 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6632"/>
            <a:ext cx="2798564" cy="199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32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rd\Desktop\images for ppt\stamp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7970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FINANCIAL STRENGTHENING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7498080" cy="48006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Launching the Special Purpose Vehicle (SPV) and Joint Ventures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Promotion of PPP model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For attract investment Making Fiscal Management stable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Try to attract investment (international and domestic)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07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u="sng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Reservations</a:t>
            </a:r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  <a:latin typeface="Arial Black" pitchFamily="34" charset="0"/>
              </a:rPr>
              <a:t> about the Draft Policy</a:t>
            </a:r>
            <a:endParaRPr lang="en-IN" b="1" u="sng" dirty="0">
              <a:solidFill>
                <a:schemeClr val="accent5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484784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Takes an overly simplistic view of the postal sector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Ignores proposals already floated by the Department of Posts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Does not take account of the existing ICT initiatives and Postal Research Work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Potential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egative impact of the theory of level playing field</a:t>
            </a:r>
          </a:p>
          <a:p>
            <a:pPr marL="82296" indent="0"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IN" dirty="0"/>
          </a:p>
        </p:txBody>
      </p:sp>
      <p:pic>
        <p:nvPicPr>
          <p:cNvPr id="12290" name="Picture 2" descr="C:\Users\hrd\Desktop\images for ppt\stamp 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32276"/>
            <a:ext cx="1368152" cy="190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7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hrd\Desktop\images for ppt\stamp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13" y="173038"/>
            <a:ext cx="1788383" cy="152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7396"/>
            <a:ext cx="7498080" cy="1143000"/>
          </a:xfrm>
        </p:spPr>
        <p:txBody>
          <a:bodyPr/>
          <a:lstStyle/>
          <a:p>
            <a:r>
              <a:rPr lang="en-IN" b="1" u="sng" dirty="0" smtClean="0"/>
              <a:t>International perspective</a:t>
            </a:r>
            <a:endParaRPr lang="en-IN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412776"/>
            <a:ext cx="8064896" cy="5112568"/>
          </a:xfrm>
        </p:spPr>
        <p:txBody>
          <a:bodyPr>
            <a:normAutofit fontScale="92500" lnSpcReduction="10000"/>
          </a:bodyPr>
          <a:lstStyle/>
          <a:p>
            <a:r>
              <a:rPr lang="en-IN" sz="2400" dirty="0">
                <a:solidFill>
                  <a:schemeClr val="accent3">
                    <a:lumMod val="50000"/>
                  </a:schemeClr>
                </a:solidFill>
              </a:rPr>
              <a:t>Comparison with  Australia’s </a:t>
            </a:r>
            <a:r>
              <a:rPr lang="en-IN" sz="2400" dirty="0" smtClean="0">
                <a:solidFill>
                  <a:schemeClr val="accent3">
                    <a:lumMod val="50000"/>
                  </a:schemeClr>
                </a:solidFill>
              </a:rPr>
              <a:t>Policy:</a:t>
            </a:r>
          </a:p>
          <a:p>
            <a:r>
              <a:rPr lang="en-IN" sz="2400" dirty="0" smtClean="0">
                <a:solidFill>
                  <a:schemeClr val="accent3">
                    <a:lumMod val="50000"/>
                  </a:schemeClr>
                </a:solidFill>
              </a:rPr>
              <a:t>Australia </a:t>
            </a:r>
            <a:r>
              <a:rPr lang="en-IN" sz="2400" dirty="0">
                <a:solidFill>
                  <a:schemeClr val="accent3">
                    <a:lumMod val="50000"/>
                  </a:schemeClr>
                </a:solidFill>
              </a:rPr>
              <a:t>Post is committed to promoting </a:t>
            </a:r>
            <a:r>
              <a:rPr lang="en-IN" sz="2400" b="1" dirty="0">
                <a:solidFill>
                  <a:schemeClr val="accent3">
                    <a:lumMod val="50000"/>
                  </a:schemeClr>
                </a:solidFill>
              </a:rPr>
              <a:t>equality of opportunity and eliminating discrimination</a:t>
            </a:r>
            <a:r>
              <a:rPr lang="en-IN" sz="2400" dirty="0">
                <a:solidFill>
                  <a:schemeClr val="accent3">
                    <a:lumMod val="50000"/>
                  </a:schemeClr>
                </a:solidFill>
              </a:rPr>
              <a:t> in its employment policies and practices.</a:t>
            </a:r>
          </a:p>
          <a:p>
            <a:r>
              <a:rPr lang="en-IN" sz="2400" dirty="0" smtClean="0">
                <a:solidFill>
                  <a:schemeClr val="accent3">
                    <a:lumMod val="50000"/>
                  </a:schemeClr>
                </a:solidFill>
              </a:rPr>
              <a:t>Australia </a:t>
            </a:r>
            <a:r>
              <a:rPr lang="en-IN" sz="2400" dirty="0">
                <a:solidFill>
                  <a:schemeClr val="accent3">
                    <a:lumMod val="50000"/>
                  </a:schemeClr>
                </a:solidFill>
              </a:rPr>
              <a:t>Post takes care in </a:t>
            </a:r>
            <a:r>
              <a:rPr lang="en-IN" sz="2400" b="1" dirty="0">
                <a:solidFill>
                  <a:schemeClr val="accent3">
                    <a:lumMod val="50000"/>
                  </a:schemeClr>
                </a:solidFill>
              </a:rPr>
              <a:t>selecting suppliers</a:t>
            </a:r>
            <a:r>
              <a:rPr lang="en-IN" sz="2400" dirty="0">
                <a:solidFill>
                  <a:schemeClr val="accent3">
                    <a:lumMod val="50000"/>
                  </a:schemeClr>
                </a:solidFill>
              </a:rPr>
              <a:t> of goods and services and expects them to operate to recognised national and/or international standards and appropriate codes of practice. </a:t>
            </a:r>
          </a:p>
          <a:p>
            <a:r>
              <a:rPr lang="en-IN" sz="2400" b="1" dirty="0" smtClean="0">
                <a:solidFill>
                  <a:schemeClr val="accent3">
                    <a:lumMod val="50000"/>
                  </a:schemeClr>
                </a:solidFill>
              </a:rPr>
              <a:t>Australia </a:t>
            </a:r>
            <a:r>
              <a:rPr lang="en-IN" sz="2400" b="1" dirty="0">
                <a:solidFill>
                  <a:schemeClr val="accent3">
                    <a:lumMod val="50000"/>
                  </a:schemeClr>
                </a:solidFill>
              </a:rPr>
              <a:t>Post's Refund Policy</a:t>
            </a:r>
            <a:r>
              <a:rPr lang="en-IN" sz="2400" dirty="0">
                <a:solidFill>
                  <a:schemeClr val="accent3">
                    <a:lumMod val="50000"/>
                  </a:schemeClr>
                </a:solidFill>
              </a:rPr>
              <a:t>, that includes how to seek an exchange, repair or refund of Australia Post purchased products.  </a:t>
            </a:r>
          </a:p>
          <a:p>
            <a:r>
              <a:rPr lang="en-IN" sz="2400" b="1" dirty="0" smtClean="0">
                <a:solidFill>
                  <a:schemeClr val="accent3">
                    <a:lumMod val="50000"/>
                  </a:schemeClr>
                </a:solidFill>
              </a:rPr>
              <a:t>Engaging </a:t>
            </a:r>
            <a:r>
              <a:rPr lang="en-IN" sz="2400" b="1" dirty="0">
                <a:solidFill>
                  <a:schemeClr val="accent3">
                    <a:lumMod val="50000"/>
                  </a:schemeClr>
                </a:solidFill>
              </a:rPr>
              <a:t>with the local </a:t>
            </a:r>
            <a:r>
              <a:rPr lang="en-IN" sz="2400" b="1" dirty="0" smtClean="0">
                <a:solidFill>
                  <a:schemeClr val="accent3">
                    <a:lumMod val="50000"/>
                  </a:schemeClr>
                </a:solidFill>
              </a:rPr>
              <a:t>community: </a:t>
            </a:r>
            <a:r>
              <a:rPr lang="en-IN" sz="2400" dirty="0" smtClean="0">
                <a:solidFill>
                  <a:schemeClr val="accent3">
                    <a:lumMod val="50000"/>
                  </a:schemeClr>
                </a:solidFill>
              </a:rPr>
              <a:t>when </a:t>
            </a:r>
            <a:r>
              <a:rPr lang="en-IN" sz="2400" dirty="0">
                <a:solidFill>
                  <a:schemeClr val="accent3">
                    <a:lumMod val="50000"/>
                  </a:schemeClr>
                </a:solidFill>
              </a:rPr>
              <a:t>planning changes to </a:t>
            </a:r>
            <a:r>
              <a:rPr lang="en-IN" sz="2400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IN" sz="2400" dirty="0">
                <a:solidFill>
                  <a:schemeClr val="accent3">
                    <a:lumMod val="50000"/>
                  </a:schemeClr>
                </a:solidFill>
              </a:rPr>
              <a:t>retail network, and how the community and key stakeholders can participate in </a:t>
            </a:r>
            <a:r>
              <a:rPr lang="en-IN" sz="2400" dirty="0" smtClean="0">
                <a:solidFill>
                  <a:schemeClr val="accent3">
                    <a:lumMod val="50000"/>
                  </a:schemeClr>
                </a:solidFill>
              </a:rPr>
              <a:t>the </a:t>
            </a:r>
            <a:r>
              <a:rPr lang="en-IN" sz="2400" dirty="0">
                <a:solidFill>
                  <a:schemeClr val="accent3">
                    <a:lumMod val="50000"/>
                  </a:schemeClr>
                </a:solidFill>
              </a:rPr>
              <a:t>retail change planning process.</a:t>
            </a:r>
          </a:p>
          <a:p>
            <a:r>
              <a:rPr lang="en-IN" sz="2400" dirty="0" smtClean="0">
                <a:solidFill>
                  <a:schemeClr val="accent3">
                    <a:lumMod val="50000"/>
                  </a:schemeClr>
                </a:solidFill>
              </a:rPr>
              <a:t>Work Ready </a:t>
            </a:r>
            <a:r>
              <a:rPr lang="en-IN" sz="2400" dirty="0">
                <a:solidFill>
                  <a:schemeClr val="accent3">
                    <a:lumMod val="50000"/>
                  </a:schemeClr>
                </a:solidFill>
              </a:rPr>
              <a:t>Program facilitates best practise </a:t>
            </a:r>
            <a:r>
              <a:rPr lang="en-IN" sz="2400" b="1" dirty="0">
                <a:solidFill>
                  <a:schemeClr val="accent3">
                    <a:lumMod val="50000"/>
                  </a:schemeClr>
                </a:solidFill>
              </a:rPr>
              <a:t>injury management principles</a:t>
            </a:r>
            <a:r>
              <a:rPr lang="en-IN" sz="2400" dirty="0">
                <a:solidFill>
                  <a:schemeClr val="accent3">
                    <a:lumMod val="50000"/>
                  </a:schemeClr>
                </a:solidFill>
              </a:rPr>
              <a:t> for all Australia Post employees</a:t>
            </a:r>
            <a:r>
              <a:rPr lang="en-IN" sz="2400" dirty="0" smtClean="0"/>
              <a:t>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7262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hrd\Desktop\images for ppt\stamp 16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5" r="19839"/>
          <a:stretch/>
        </p:blipFill>
        <p:spPr bwMode="auto">
          <a:xfrm>
            <a:off x="7500373" y="99450"/>
            <a:ext cx="1506071" cy="165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754176" cy="605976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Comparison with </a:t>
            </a:r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Canada’s 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Policy: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Canada 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Post's policy to manage the </a:t>
            </a:r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on going 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reduction of environmental risks and issues associated </a:t>
            </a:r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with Asbestos, Polychlorinated 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biphenyl (PCB's storage and disposal</a:t>
            </a:r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),Fuel 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storage tanks </a:t>
            </a:r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management, Ozone-depleting substances, Occupation 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of lands and buildings containing regulated </a:t>
            </a:r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substances, Acquisition 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and disposal of lands and </a:t>
            </a:r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buildings, Toxic 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substances and hazardous </a:t>
            </a:r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waste, Waste Management, Vehicles 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fuel consumption and idling time</a:t>
            </a:r>
          </a:p>
          <a:p>
            <a:pPr>
              <a:buFont typeface="Wingdings" pitchFamily="2" charset="2"/>
              <a:buChar char="Ø"/>
            </a:pPr>
            <a:endParaRPr lang="en-IN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0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hrd\Desktop\images for ppt\stam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49" t="1" b="64304"/>
          <a:stretch/>
        </p:blipFill>
        <p:spPr bwMode="auto">
          <a:xfrm>
            <a:off x="7419097" y="0"/>
            <a:ext cx="1724904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/>
            </a:r>
            <a:br>
              <a:rPr lang="en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17" y="764704"/>
            <a:ext cx="7848872" cy="5616624"/>
          </a:xfrm>
        </p:spPr>
        <p:txBody>
          <a:bodyPr>
            <a:normAutofit lnSpcReduction="10000"/>
          </a:bodyPr>
          <a:lstStyle/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Purchasing Philosophy, Buying Practices, Sourcing Suppliers, Tender Opening, Issuance of Contract are missing in India's postal policy compared to Canada’s.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Comparison with China :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More valued added services like circulation 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of news papers, journals and books, Self Designed Greeting, Flight Ticket Bookings, Hotel </a:t>
            </a:r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Reservations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IN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Ule.com.cn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, produced by China Post and the TOM Cooperation, is a unique new shopping </a:t>
            </a:r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platform.</a:t>
            </a:r>
            <a:endParaRPr lang="en-IN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69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UPU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Universal Postal Union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tooltip="List of specialized agencies of the United Nations"/>
              </a:rPr>
              <a:t>specialized agency of the United Nations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that coordinates postal policies among member nations, in addition to the worldwide 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3" tooltip="Postal system"/>
              </a:rPr>
              <a:t>postal system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The UPU contains four bodies consisting of the Congress, the Council of Administration (CA), the Postal Operations Council (POC) and the International Bureau (IB).</a:t>
            </a:r>
          </a:p>
          <a:p>
            <a:endParaRPr lang="en-IN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9458" name="Picture 2" descr="C:\Users\hrd\Desktop\images for ppt\stamp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88901"/>
            <a:ext cx="2143954" cy="139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14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rd\Desktop\images for ppt\stamp 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633" y="1"/>
            <a:ext cx="149536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498080" cy="922114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Implementation Issues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25658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Heavy Protests regarding implementation from National Federation of Postal Employees (NFPE), All India Postal Employees Union (AIPEU) </a:t>
            </a:r>
            <a:r>
              <a:rPr lang="en-US" sz="2400" b="1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b="1" i="1" dirty="0" smtClean="0">
                <a:solidFill>
                  <a:schemeClr val="accent5">
                    <a:lumMod val="75000"/>
                  </a:schemeClr>
                </a:solidFill>
              </a:rPr>
              <a:t>&amp;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allied unions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Amendment to the Indian Post office Act 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1898;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 2006  Indian Post office Act Amendment bill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Standing Committee Report clearly recommended that the exclusive privilege of collection, processing, conveyance and delivery of letter mail articles should remain with the Postal itself.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17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rd\Desktop\images for ppt\stamp 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207" y="0"/>
            <a:ext cx="227296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98080" cy="1143000"/>
          </a:xfrm>
        </p:spPr>
        <p:txBody>
          <a:bodyPr/>
          <a:lstStyle/>
          <a:p>
            <a:r>
              <a:rPr lang="en-US" b="1" u="sng" dirty="0"/>
              <a:t>Implementation Issues</a:t>
            </a:r>
            <a:endParaRPr lang="en-IN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56792"/>
            <a:ext cx="7128792" cy="50405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Issues relating to Standardization of mail and National Address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System</a:t>
            </a:r>
          </a:p>
          <a:p>
            <a:pPr>
              <a:lnSpc>
                <a:spcPct val="170000"/>
              </a:lnSpc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Unfeasible pre-requisites like modern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transportation network to support countrywide conveyance &amp; transportation of mail</a:t>
            </a:r>
          </a:p>
          <a:p>
            <a:pPr>
              <a:lnSpc>
                <a:spcPct val="170000"/>
              </a:lnSpc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Too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much “funds” and “investments” to be amassed</a:t>
            </a:r>
          </a:p>
          <a:p>
            <a:endParaRPr lang="en-US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852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rd\Desktop\images for ppt\stamp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641" y="260648"/>
            <a:ext cx="2094960" cy="136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r>
              <a:rPr lang="en-IN" u="sng" dirty="0" smtClean="0">
                <a:latin typeface="Arial Black" pitchFamily="34" charset="0"/>
              </a:rPr>
              <a:t>GROUP MEMBERS</a:t>
            </a:r>
            <a:endParaRPr lang="en-IN" u="sng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9552" y="1412776"/>
            <a:ext cx="7499350" cy="4800600"/>
          </a:xfrm>
        </p:spPr>
        <p:txBody>
          <a:bodyPr>
            <a:normAutofit fontScale="92500" lnSpcReduction="20000"/>
          </a:bodyPr>
          <a:lstStyle/>
          <a:p>
            <a:r>
              <a:rPr lang="en-IN" dirty="0" err="1">
                <a:solidFill>
                  <a:schemeClr val="accent3">
                    <a:lumMod val="50000"/>
                  </a:schemeClr>
                </a:solidFill>
              </a:rPr>
              <a:t>Ms.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N" dirty="0" err="1">
                <a:solidFill>
                  <a:schemeClr val="accent3">
                    <a:lumMod val="50000"/>
                  </a:schemeClr>
                </a:solidFill>
              </a:rPr>
              <a:t>Reena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Nagar (Group Co-ordinator)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Sri </a:t>
            </a:r>
            <a:r>
              <a:rPr lang="en-IN" dirty="0" err="1">
                <a:solidFill>
                  <a:schemeClr val="accent3">
                    <a:lumMod val="50000"/>
                  </a:schemeClr>
                </a:solidFill>
              </a:rPr>
              <a:t>Kote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N" dirty="0" err="1">
                <a:solidFill>
                  <a:schemeClr val="accent3">
                    <a:lumMod val="50000"/>
                  </a:schemeClr>
                </a:solidFill>
              </a:rPr>
              <a:t>Sandip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N" dirty="0" err="1">
                <a:solidFill>
                  <a:schemeClr val="accent3">
                    <a:lumMod val="50000"/>
                  </a:schemeClr>
                </a:solidFill>
              </a:rPr>
              <a:t>Ravindra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  </a:t>
            </a:r>
            <a:endParaRPr lang="en-IN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Sri </a:t>
            </a:r>
            <a:r>
              <a:rPr lang="en-IN" dirty="0" err="1">
                <a:solidFill>
                  <a:schemeClr val="accent3">
                    <a:lumMod val="50000"/>
                  </a:schemeClr>
                </a:solidFill>
              </a:rPr>
              <a:t>Mirza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N" dirty="0" err="1">
                <a:solidFill>
                  <a:schemeClr val="accent3">
                    <a:lumMod val="50000"/>
                  </a:schemeClr>
                </a:solidFill>
              </a:rPr>
              <a:t>Azhar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N" dirty="0" err="1">
                <a:solidFill>
                  <a:schemeClr val="accent3">
                    <a:lumMod val="50000"/>
                  </a:schemeClr>
                </a:solidFill>
              </a:rPr>
              <a:t>Beig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Sri </a:t>
            </a:r>
            <a:r>
              <a:rPr lang="en-IN" dirty="0" err="1">
                <a:solidFill>
                  <a:schemeClr val="accent3">
                    <a:lumMod val="50000"/>
                  </a:schemeClr>
                </a:solidFill>
              </a:rPr>
              <a:t>Salunkhe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N" dirty="0" err="1">
                <a:solidFill>
                  <a:schemeClr val="accent3">
                    <a:lumMod val="50000"/>
                  </a:schemeClr>
                </a:solidFill>
              </a:rPr>
              <a:t>Shivkumar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N" dirty="0" err="1" smtClean="0">
                <a:solidFill>
                  <a:schemeClr val="accent3">
                    <a:lumMod val="50000"/>
                  </a:schemeClr>
                </a:solidFill>
              </a:rPr>
              <a:t>Popat</a:t>
            </a:r>
            <a:endParaRPr lang="en-IN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Sri </a:t>
            </a:r>
            <a:r>
              <a:rPr lang="en-IN" dirty="0" err="1">
                <a:solidFill>
                  <a:schemeClr val="accent3">
                    <a:lumMod val="50000"/>
                  </a:schemeClr>
                </a:solidFill>
              </a:rPr>
              <a:t>Sushant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 Sudan  </a:t>
            </a:r>
            <a:endParaRPr lang="en-IN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IN" dirty="0" err="1" smtClean="0">
                <a:solidFill>
                  <a:schemeClr val="accent3">
                    <a:lumMod val="50000"/>
                  </a:schemeClr>
                </a:solidFill>
              </a:rPr>
              <a:t>Ms</a:t>
            </a:r>
            <a:r>
              <a:rPr lang="en-IN" dirty="0" err="1">
                <a:solidFill>
                  <a:schemeClr val="accent3">
                    <a:lumMod val="50000"/>
                  </a:schemeClr>
                </a:solidFill>
              </a:rPr>
              <a:t>.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N" dirty="0" err="1">
                <a:solidFill>
                  <a:schemeClr val="accent3">
                    <a:lumMod val="50000"/>
                  </a:schemeClr>
                </a:solidFill>
              </a:rPr>
              <a:t>Divya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 S. </a:t>
            </a:r>
            <a:r>
              <a:rPr lang="en-IN" dirty="0" err="1">
                <a:solidFill>
                  <a:schemeClr val="accent3">
                    <a:lumMod val="50000"/>
                  </a:schemeClr>
                </a:solidFill>
              </a:rPr>
              <a:t>Iyer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Sri </a:t>
            </a:r>
            <a:r>
              <a:rPr lang="en-IN" dirty="0" err="1">
                <a:solidFill>
                  <a:schemeClr val="accent3">
                    <a:lumMod val="50000"/>
                  </a:schemeClr>
                </a:solidFill>
              </a:rPr>
              <a:t>Vamsidhar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 T.V. 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Sri 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A. Sridhar 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Sri </a:t>
            </a:r>
            <a:r>
              <a:rPr lang="en-IN" dirty="0" err="1">
                <a:solidFill>
                  <a:schemeClr val="accent3">
                    <a:lumMod val="50000"/>
                  </a:schemeClr>
                </a:solidFill>
              </a:rPr>
              <a:t>Mahaling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Sri </a:t>
            </a:r>
            <a:r>
              <a:rPr lang="en-IN" dirty="0" err="1" smtClean="0">
                <a:solidFill>
                  <a:schemeClr val="accent3">
                    <a:lumMod val="50000"/>
                  </a:schemeClr>
                </a:solidFill>
              </a:rPr>
              <a:t>Prasant</a:t>
            </a:r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N" dirty="0" err="1">
                <a:solidFill>
                  <a:schemeClr val="accent3">
                    <a:lumMod val="50000"/>
                  </a:schemeClr>
                </a:solidFill>
              </a:rPr>
              <a:t>Gawande</a:t>
            </a:r>
            <a:endParaRPr lang="en-IN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2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57" y="0"/>
            <a:ext cx="7920880" cy="1224136"/>
          </a:xfrm>
        </p:spPr>
        <p:txBody>
          <a:bodyPr>
            <a:normAutofit/>
          </a:bodyPr>
          <a:lstStyle/>
          <a:p>
            <a:r>
              <a:rPr lang="en-US" sz="2400" b="1" u="sng" dirty="0" smtClean="0"/>
              <a:t>ALTERNATIVE POLICY RECOMMENDATION</a:t>
            </a:r>
            <a:endParaRPr lang="en-US" sz="2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7848872" cy="607605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Strengthen Grievance </a:t>
            </a: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</a:rPr>
              <a:t>Redressal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Mechanisms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Employee Welfare Measures to be enhanced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An intact system to ensure Postal Security/ Cyber Security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Diversification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of activities need to be accompanied by decentralization of power; Hub &amp; Spoke model to be adopted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Utilize the reach of Postal network to spread awareness amongst the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masses</a:t>
            </a: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Penetrate 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into the corporate web and leverage upon the corporate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benefits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Manpower to be utilized for varied activities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like Surveys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</a:rPr>
              <a:t>Commercial value of philately to be exploited</a:t>
            </a:r>
          </a:p>
          <a:p>
            <a:pPr>
              <a:lnSpc>
                <a:spcPct val="150000"/>
              </a:lnSpc>
            </a:pP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38" name="Picture 2" descr="C:\Users\hrd\Desktop\images for ppt\stamp 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3" t="10057"/>
          <a:stretch/>
        </p:blipFill>
        <p:spPr bwMode="auto">
          <a:xfrm>
            <a:off x="7117976" y="197224"/>
            <a:ext cx="2026024" cy="176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8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rd\Desktop\Stamp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632"/>
            <a:ext cx="1857374" cy="215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53177" y="2924944"/>
            <a:ext cx="8074144" cy="1143000"/>
          </a:xfrm>
        </p:spPr>
        <p:txBody>
          <a:bodyPr>
            <a:normAutofit fontScale="90000"/>
          </a:bodyPr>
          <a:lstStyle/>
          <a:p>
            <a:pPr algn="r">
              <a:lnSpc>
                <a:spcPct val="150000"/>
              </a:lnSpc>
            </a:pPr>
            <a:r>
              <a:rPr lang="en-IN" dirty="0" smtClean="0"/>
              <a:t>Be like a postage stamp</a:t>
            </a:r>
            <a:br>
              <a:rPr lang="en-IN" dirty="0" smtClean="0"/>
            </a:br>
            <a:r>
              <a:rPr lang="en-IN" dirty="0" smtClean="0"/>
              <a:t>Stick to one thing until you get there</a:t>
            </a:r>
            <a:br>
              <a:rPr lang="en-IN" dirty="0" smtClean="0"/>
            </a:br>
            <a:r>
              <a:rPr lang="en-IN" sz="3100" i="1" dirty="0" smtClean="0"/>
              <a:t>Josh Billings</a:t>
            </a:r>
            <a:endParaRPr lang="en-IN" sz="3100" i="1" dirty="0"/>
          </a:p>
        </p:txBody>
      </p:sp>
    </p:spTree>
    <p:extLst>
      <p:ext uri="{BB962C8B-B14F-4D97-AF65-F5344CB8AC3E}">
        <p14:creationId xmlns:p14="http://schemas.microsoft.com/office/powerpoint/2010/main" val="407683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124744"/>
            <a:ext cx="7416824" cy="1472184"/>
          </a:xfrm>
        </p:spPr>
        <p:txBody>
          <a:bodyPr>
            <a:normAutofit/>
          </a:bodyPr>
          <a:lstStyle/>
          <a:p>
            <a:pPr algn="ctr"/>
            <a:r>
              <a:rPr lang="en-IN" sz="8800" b="1" dirty="0" smtClean="0">
                <a:latin typeface="Curlz MT" pitchFamily="82" charset="0"/>
              </a:rPr>
              <a:t>THANK YOU!!!</a:t>
            </a:r>
            <a:endParaRPr lang="en-IN" sz="8800" b="1" dirty="0">
              <a:latin typeface="Curlz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492896"/>
            <a:ext cx="7406640" cy="1752600"/>
          </a:xfrm>
        </p:spPr>
        <p:txBody>
          <a:bodyPr/>
          <a:lstStyle/>
          <a:p>
            <a:pPr algn="ctr"/>
            <a:r>
              <a:rPr lang="en-IN" dirty="0" smtClean="0">
                <a:latin typeface="Algerian" pitchFamily="82" charset="0"/>
              </a:rPr>
              <a:t>FOR </a:t>
            </a:r>
            <a:r>
              <a:rPr lang="en-IN" dirty="0">
                <a:latin typeface="Algerian" pitchFamily="82" charset="0"/>
              </a:rPr>
              <a:t>YOUR </a:t>
            </a:r>
            <a:r>
              <a:rPr lang="en-IN" dirty="0" smtClean="0">
                <a:latin typeface="Algerian" pitchFamily="82" charset="0"/>
              </a:rPr>
              <a:t>PATIENCE……</a:t>
            </a:r>
            <a:endParaRPr lang="en-IN" dirty="0"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2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rd\Desktop\images for ppt\stamp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985" y="116632"/>
            <a:ext cx="2896972" cy="219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 smtClean="0"/>
              <a:t>OBJECTIVES</a:t>
            </a:r>
            <a:endParaRPr lang="en-IN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7498080" cy="4800600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Developing an organised and well </a:t>
            </a:r>
          </a:p>
          <a:p>
            <a:pPr marL="82296" indent="0">
              <a:buNone/>
            </a:pP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   governed postal sector.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Augmenting access to postal services.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Enhancing the quality of service.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Developing postal and supporting infrastructure.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Promoting the use of ICT in provisioning of postal services.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Promoting utilisation of postal services to deliver national programmes and e-services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128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84784"/>
            <a:ext cx="7498080" cy="4800600"/>
          </a:xfrm>
        </p:spPr>
        <p:txBody>
          <a:bodyPr/>
          <a:lstStyle/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Developing a framework for Human Resource Development and planning.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Promoting competition in the provision of postal services.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Develop an institutional and governance framework.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Strengthen the National Postal Administration.</a:t>
            </a:r>
            <a:endParaRPr lang="en-IN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hrd\Desktop\images for ppt\stamp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9490"/>
            <a:ext cx="1557148" cy="183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51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rd\Desktop\images for ppt\stamp 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57" y="5439"/>
            <a:ext cx="212957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u="sng" dirty="0" smtClean="0"/>
              <a:t>Public good</a:t>
            </a:r>
            <a:endParaRPr lang="en-IN" sz="6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7498080" cy="4800600"/>
          </a:xfrm>
        </p:spPr>
        <p:txBody>
          <a:bodyPr>
            <a:normAutofit/>
          </a:bodyPr>
          <a:lstStyle/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More accessibility (primary public access point).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Environment friendly (reduced carbon foot print).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Spread of postal infrastructure in rural area.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Small and medium postal operators will be supported by government to provide quality services.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0226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rd\Desktop\images for ppt\stamp 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27" y="0"/>
            <a:ext cx="196215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222" y="595312"/>
            <a:ext cx="7498080" cy="1143000"/>
          </a:xfrm>
        </p:spPr>
        <p:txBody>
          <a:bodyPr/>
          <a:lstStyle/>
          <a:p>
            <a:r>
              <a:rPr lang="en-IN" b="1" u="sng" dirty="0" smtClean="0"/>
              <a:t>Continued…..</a:t>
            </a:r>
            <a:endParaRPr lang="en-IN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36912"/>
            <a:ext cx="7498080" cy="4080520"/>
          </a:xfrm>
        </p:spPr>
        <p:txBody>
          <a:bodyPr/>
          <a:lstStyle/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More value added products and services.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Basic postal services at </a:t>
            </a:r>
            <a:r>
              <a:rPr lang="en-IN" dirty="0">
                <a:solidFill>
                  <a:schemeClr val="accent3">
                    <a:lumMod val="50000"/>
                  </a:schemeClr>
                </a:solidFill>
              </a:rPr>
              <a:t>affordable </a:t>
            </a:r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prices.</a:t>
            </a:r>
          </a:p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Help the nation to achieve MDGs. </a:t>
            </a:r>
            <a:endParaRPr lang="en-IN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IN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/>
          <p:cNvSpPr/>
          <p:nvPr/>
        </p:nvSpPr>
        <p:spPr>
          <a:xfrm>
            <a:off x="2921035" y="2327207"/>
            <a:ext cx="3505200" cy="2667000"/>
          </a:xfrm>
          <a:prstGeom prst="triangle">
            <a:avLst>
              <a:gd name="adj" fmla="val 51105"/>
            </a:avLst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rtDeco"/>
            <a:contourClr>
              <a:schemeClr val="accent1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199286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CITIZENS</a:t>
            </a:r>
            <a:endParaRPr lang="en-IN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9415" y="4800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BUSINESSES</a:t>
            </a:r>
            <a:endParaRPr lang="en-IN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800600"/>
            <a:ext cx="19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>
                <a:solidFill>
                  <a:schemeClr val="accent3">
                    <a:lumMod val="50000"/>
                  </a:schemeClr>
                </a:solidFill>
              </a:rPr>
              <a:t>GOVERNMENTS</a:t>
            </a:r>
            <a:endParaRPr lang="en-IN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304799"/>
            <a:ext cx="7704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</a:t>
            </a:r>
            <a:r>
              <a:rPr lang="en-IN" b="1" u="sng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IN" sz="4400" b="1" u="sng" dirty="0" smtClean="0">
                <a:solidFill>
                  <a:schemeClr val="accent5">
                    <a:lumMod val="75000"/>
                  </a:schemeClr>
                </a:solidFill>
              </a:rPr>
              <a:t>STAKEHOLDERS</a:t>
            </a:r>
            <a:endParaRPr lang="en-IN" sz="4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hrd\Desktop\images for ppt\stamp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282" y="145244"/>
            <a:ext cx="1775718" cy="207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14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rd\Desktop\images for ppt\stamp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353443" cy="145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u="sng" dirty="0" smtClean="0"/>
              <a:t>SERVICES</a:t>
            </a:r>
            <a:endParaRPr lang="en-IN" b="1" u="sng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334875"/>
              </p:ext>
            </p:extLst>
          </p:nvPr>
        </p:nvGraphicFramePr>
        <p:xfrm>
          <a:off x="585066" y="1602734"/>
          <a:ext cx="7239000" cy="44439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694892">
                <a:tc>
                  <a:txBody>
                    <a:bodyPr/>
                    <a:lstStyle/>
                    <a:p>
                      <a:r>
                        <a:rPr lang="en-IN" dirty="0" smtClean="0"/>
                        <a:t>MAIL SERVICES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FINANCIAL</a:t>
                      </a:r>
                      <a:r>
                        <a:rPr lang="en-IN" baseline="0" dirty="0" smtClean="0"/>
                        <a:t> SERVICES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EXPRESS  PARCEL</a:t>
                      </a:r>
                      <a:endParaRPr lang="en-IN" dirty="0"/>
                    </a:p>
                  </a:txBody>
                  <a:tcPr/>
                </a:tc>
              </a:tr>
              <a:tr h="710132">
                <a:tc>
                  <a:txBody>
                    <a:bodyPr/>
                    <a:lstStyle/>
                    <a:p>
                      <a:r>
                        <a:rPr lang="en-IN" dirty="0" smtClean="0"/>
                        <a:t>LETTERS, POST CARDS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POSTAL</a:t>
                      </a:r>
                      <a:r>
                        <a:rPr lang="en-IN" baseline="0" dirty="0" smtClean="0"/>
                        <a:t> SAVING BANK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E-COMMERCE-RETAILING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</a:tr>
              <a:tr h="36879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PENSIONS /SOCIAL SECURITY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MEDIA POST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36879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LIFE INSURANCE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EXPRESS POST</a:t>
                      </a:r>
                      <a:endParaRPr lang="en-IN" dirty="0"/>
                    </a:p>
                  </a:txBody>
                  <a:tcPr/>
                </a:tc>
              </a:tr>
              <a:tr h="368791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REMITTANCE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630987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SINGLE WINDOW</a:t>
                      </a:r>
                      <a:r>
                        <a:rPr lang="en-IN" baseline="0" dirty="0" smtClean="0"/>
                        <a:t> SERVICES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LOGISTIC POST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G:\post\BusinessPos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84405"/>
            <a:ext cx="15621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post\ems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60" y="5482515"/>
            <a:ext cx="1469048" cy="40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post\epost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10" y="3657600"/>
            <a:ext cx="9144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post\ePost_Offi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4267200"/>
            <a:ext cx="2327275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post\express_logo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160" y="4759237"/>
            <a:ext cx="1333500" cy="59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:\post\imo_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730270"/>
            <a:ext cx="91440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84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G:\post\sampl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06" y="2257425"/>
            <a:ext cx="732472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G:\post\India_Post_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53" y="4495800"/>
            <a:ext cx="7412830" cy="200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G:\post\sampl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58" y="188640"/>
            <a:ext cx="7324725" cy="189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4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283</TotalTime>
  <Words>878</Words>
  <Application>Microsoft Office PowerPoint</Application>
  <PresentationFormat>On-screen Show (4:3)</PresentationFormat>
  <Paragraphs>122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Solstice</vt:lpstr>
      <vt:lpstr>NATIONAL POSTAL POLICY</vt:lpstr>
      <vt:lpstr>GROUP MEMBERS</vt:lpstr>
      <vt:lpstr>OBJECTIVES</vt:lpstr>
      <vt:lpstr>OBJECTIVES</vt:lpstr>
      <vt:lpstr>Public good</vt:lpstr>
      <vt:lpstr>Continued…..</vt:lpstr>
      <vt:lpstr>PowerPoint Presentation</vt:lpstr>
      <vt:lpstr>SERVICES</vt:lpstr>
      <vt:lpstr>PowerPoint Presentation</vt:lpstr>
      <vt:lpstr>ENHANCEMENTS</vt:lpstr>
      <vt:lpstr>NEW INITIATIVES</vt:lpstr>
      <vt:lpstr>FINANCIAL STRENGTHENING</vt:lpstr>
      <vt:lpstr>Reservations about the Draft Policy</vt:lpstr>
      <vt:lpstr>International perspective</vt:lpstr>
      <vt:lpstr>PowerPoint Presentation</vt:lpstr>
      <vt:lpstr> </vt:lpstr>
      <vt:lpstr>UPU</vt:lpstr>
      <vt:lpstr>Implementation Issues</vt:lpstr>
      <vt:lpstr>Implementation Issues</vt:lpstr>
      <vt:lpstr>ALTERNATIVE POLICY RECOMMENDATION</vt:lpstr>
      <vt:lpstr>Be like a postage stamp Stick to one thing until you get there Josh Billings</vt:lpstr>
      <vt:lpstr>THANK YOU!!!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POSTAL POLICY-2012</dc:title>
  <dc:creator>hrd</dc:creator>
  <cp:lastModifiedBy>hrd</cp:lastModifiedBy>
  <cp:revision>98</cp:revision>
  <dcterms:created xsi:type="dcterms:W3CDTF">2012-11-20T14:50:40Z</dcterms:created>
  <dcterms:modified xsi:type="dcterms:W3CDTF">2012-11-21T08:21:12Z</dcterms:modified>
</cp:coreProperties>
</file>